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d175ec09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d175ec09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d175ec0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d175ec0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2eaa636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2eaa636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3feb72ac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3feb72ac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631eaf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631eaf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fb371ad3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fb371ad3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fb371ad3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fb371ad3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fb371ad3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fb371ad3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1467cb91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1467cb9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1467cb91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1467cb91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1967f1f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1967f1f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d175ec0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d175ec0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d175ec09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d175ec09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7786804" y="0"/>
            <a:ext cx="13572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1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102" name="Google Shape;10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" name="Google Shape;106;p11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1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11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1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12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13" name="Google Shape;11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12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12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12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2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5" name="Google Shape;12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13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13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132" name="Google Shape;13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14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14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14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7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50" name="Google Shape;15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3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Google Shape;29;p3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3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34" name="Google Shape;3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" name="Google Shape;42;p4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4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5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5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5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56" name="Google Shape;56;p6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type="ctrTitle"/>
          </p:nvPr>
        </p:nvSpPr>
        <p:spPr>
          <a:xfrm>
            <a:off x="363025" y="283925"/>
            <a:ext cx="76881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/>
          <p:cNvSpPr txBox="1"/>
          <p:nvPr>
            <p:ph idx="1" type="subTitle"/>
          </p:nvPr>
        </p:nvSpPr>
        <p:spPr>
          <a:xfrm>
            <a:off x="4281925" y="1182900"/>
            <a:ext cx="37692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6"/>
          <p:cNvSpPr/>
          <p:nvPr>
            <p:ph idx="2" type="pic"/>
          </p:nvPr>
        </p:nvSpPr>
        <p:spPr>
          <a:xfrm>
            <a:off x="363025" y="1112525"/>
            <a:ext cx="3497700" cy="3497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7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63" name="Google Shape;63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68;p7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7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7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74" name="Google Shape;7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8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" name="Google Shape;81;p8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8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9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9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9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9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2" name="Google Shape;92;p10"/>
          <p:cNvPicPr preferRelativeResize="0"/>
          <p:nvPr/>
        </p:nvPicPr>
        <p:blipFill rotWithShape="1">
          <a:blip r:embed="rId2">
            <a:alphaModFix/>
          </a:blip>
          <a:srcRect b="11970" l="0" r="0" t="11971"/>
          <a:stretch/>
        </p:blipFill>
        <p:spPr>
          <a:xfrm>
            <a:off x="0" y="487825"/>
            <a:ext cx="9144000" cy="46556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10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0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10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7150" y="4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11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○"/>
              <a:defRPr i="0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■"/>
              <a:defRPr i="0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i="0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○"/>
              <a:defRPr i="0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■"/>
              <a:defRPr i="0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i="0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○"/>
              <a:defRPr i="0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oboto"/>
              <a:buChar char="■"/>
              <a:defRPr i="0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et.opensuse.org/tumbleweed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konkretniej: serwery</a:t>
            </a:r>
            <a:endParaRPr/>
          </a:p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7341677" y="2910950"/>
            <a:ext cx="18351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szymon pokrywka </a:t>
            </a:r>
            <a:endParaRPr sz="1200"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888" y="298750"/>
            <a:ext cx="1446025" cy="17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729450" y="2718750"/>
            <a:ext cx="59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GB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rojekt stworzony w ramach Stypendiów Śląskich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/>
        </p:nvSpPr>
        <p:spPr>
          <a:xfrm>
            <a:off x="132275" y="1433625"/>
            <a:ext cx="3818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 końcu możemy zacząć serwer - najpierw tworząc folder, a potem przywłaszczając go danemu użytkownikowi za pomocą komendy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chown -R </a:t>
            </a:r>
            <a:r>
              <a:rPr i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użytkownik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“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 tej prezentacji będziemy instalować wersję z Forge, 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która umożliwia dodawanie modifykacji do gry. Po zlokalizowaniu dowolnej wersji możemy pobrać archiwum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.jar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(wersja pliku wykonywalnego w Jav’ie).</a:t>
            </a:r>
            <a:endParaRPr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Do tego wykorzystamy komendę “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wget </a:t>
            </a:r>
            <a:r>
              <a:rPr i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link</a:t>
            </a:r>
            <a:r>
              <a:rPr b="1" i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“</a:t>
            </a:r>
            <a:endParaRPr b="1"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7"/>
          <p:cNvSpPr txBox="1"/>
          <p:nvPr>
            <p:ph type="ctrTitle"/>
          </p:nvPr>
        </p:nvSpPr>
        <p:spPr>
          <a:xfrm>
            <a:off x="132275" y="105275"/>
            <a:ext cx="37692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Ustawianie wszystkiego</a:t>
            </a:r>
            <a:endParaRPr sz="2400"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88" y="2298756"/>
            <a:ext cx="3628775" cy="2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295" y="1213475"/>
            <a:ext cx="4614449" cy="11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00" y="1334385"/>
            <a:ext cx="3628750" cy="1285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/>
        </p:nvSpPr>
        <p:spPr>
          <a:xfrm>
            <a:off x="162925" y="634475"/>
            <a:ext cx="381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Przed dalszym konfigurowaniem czegokolwiek musimy zainstalować środowisko Javy, np.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ersję 17 z długoterminowym wsparciem.</a:t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194525" y="105275"/>
            <a:ext cx="448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Następnie wpisujemy magiczną komendę: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java -jar </a:t>
            </a:r>
            <a:r>
              <a:rPr i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plik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--installServer “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Teraz posiadamy pełny folder i gotowy skrypt do uruchomienia (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run.sh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). Nie potrzebujemy już instalatora więc możemy ten plik usunąć.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4236000" y="2443350"/>
            <a:ext cx="4614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Komendy uruchamiające serwer są zawarte w skrypcie bash’a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run.sh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Po pierwszym jego uruchomieniu utworzy kilka ważnych folderów i plików, ale za nim przejdziemy dalej musimy zedytować plik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eula.txt -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tak, nawet w świecie serwerów musimy zgadzać się na warunki usług :D. 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Program możemy zatrzymać za pomocą skrótu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Ctrl+C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. Do samego edytowania wykorzystamy standardowego edytora tekstowego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“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nano eula.txt “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. Po zmianie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false 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na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true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możemy wyjść z edytora wciskając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Ctrl+X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-&gt;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y 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-&gt;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Enter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4275" y="4290450"/>
            <a:ext cx="4381349" cy="7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type="ctrTitle"/>
          </p:nvPr>
        </p:nvSpPr>
        <p:spPr>
          <a:xfrm>
            <a:off x="124825" y="112725"/>
            <a:ext cx="42090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Ustawianie wszystkiego cz. 2</a:t>
            </a:r>
            <a:endParaRPr sz="2400"/>
          </a:p>
        </p:txBody>
      </p:sp>
      <p:sp>
        <p:nvSpPr>
          <p:cNvPr id="262" name="Google Shape;262;p28"/>
          <p:cNvSpPr txBox="1"/>
          <p:nvPr/>
        </p:nvSpPr>
        <p:spPr>
          <a:xfrm>
            <a:off x="261150" y="642000"/>
            <a:ext cx="4012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To, na co się przed chwilą zgodziliśmy bez myślenia to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EULA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czyli warunki twórców gry m.in. zabraniające sprzedaży zawartych w niej przedmiotów za prawdziwe pieniądze (w końcu oni muszą wyłącznie czerpać zyski)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(w końcu to Microsoft :D).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Z racji tego, że zainstalowaliśmy Forge’a, możemy dodać do gry modyfikacje, których można znaleźć tysiące w Internecie, np. Formie pliku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zip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(ściągamy ponownie używając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wget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),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który możemy rozpakować używając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unzip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Zanim ponownie uruchomimy nasz serwer, możemy zmienić ustawienia w pliku konfiguracyjnym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server.properties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- jest on pełen żargonu Minecraft’owego - seed, PvP, gamemode i tym podobne. Kiedy znowu włączymy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run.sh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, z pewnością najwięcej czasu zajmie generacja świata, ale w końcu będziemy mieć dostęp do konsoli serwera.</a:t>
            </a:r>
            <a:endParaRPr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 rotWithShape="1">
          <a:blip r:embed="rId3">
            <a:alphaModFix/>
          </a:blip>
          <a:srcRect b="0" l="0" r="37613" t="0"/>
          <a:stretch/>
        </p:blipFill>
        <p:spPr>
          <a:xfrm>
            <a:off x="201025" y="2612193"/>
            <a:ext cx="3893099" cy="11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 rotWithShape="1">
          <a:blip r:embed="rId4">
            <a:alphaModFix/>
          </a:blip>
          <a:srcRect b="-2218" l="0" r="37613" t="0"/>
          <a:stretch/>
        </p:blipFill>
        <p:spPr>
          <a:xfrm>
            <a:off x="201025" y="2721013"/>
            <a:ext cx="3893101" cy="11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 rotWithShape="1">
          <a:blip r:embed="rId5">
            <a:alphaModFix/>
          </a:blip>
          <a:srcRect b="13965" l="0" r="0" t="13972"/>
          <a:stretch/>
        </p:blipFill>
        <p:spPr>
          <a:xfrm>
            <a:off x="4414675" y="1258350"/>
            <a:ext cx="3648075" cy="1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/>
        </p:nvSpPr>
        <p:spPr>
          <a:xfrm>
            <a:off x="4333825" y="564125"/>
            <a:ext cx="38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Na koniec możemy napisać skrypt, który automatycznie włącza nasz serwer w tle za pomocą programu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tmux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4663" y="1964476"/>
            <a:ext cx="3648075" cy="14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4333825" y="1403000"/>
            <a:ext cx="389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Wpisując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tmux “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otrzymujemy nowe “ okno ” w konsoli i stąd uruchamiamy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run.sh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tak jak wcześniej.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4444425" y="3440775"/>
            <a:ext cx="364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Możemy stąd wyjść wciskając </a:t>
            </a:r>
            <a:endParaRPr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Ctrl + B 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i następnie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, a wejść z powrotem komendą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“ tmux attach “.</a:t>
            </a:r>
            <a:endParaRPr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/>
          <p:cNvPicPr preferRelativeResize="0"/>
          <p:nvPr/>
        </p:nvPicPr>
        <p:blipFill rotWithShape="1">
          <a:blip r:embed="rId3">
            <a:alphaModFix/>
          </a:blip>
          <a:srcRect b="3428" l="343" r="1656" t="0"/>
          <a:stretch/>
        </p:blipFill>
        <p:spPr>
          <a:xfrm>
            <a:off x="360836" y="3270185"/>
            <a:ext cx="3735100" cy="2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>
            <p:ph type="ctrTitle"/>
          </p:nvPr>
        </p:nvSpPr>
        <p:spPr>
          <a:xfrm>
            <a:off x="276025" y="189650"/>
            <a:ext cx="52254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 dalej? - Pisanie oprogramowania</a:t>
            </a:r>
            <a:endParaRPr sz="2400"/>
          </a:p>
        </p:txBody>
      </p:sp>
      <p:sp>
        <p:nvSpPr>
          <p:cNvPr id="276" name="Google Shape;276;p29"/>
          <p:cNvSpPr txBox="1"/>
          <p:nvPr/>
        </p:nvSpPr>
        <p:spPr>
          <a:xfrm>
            <a:off x="276025" y="679225"/>
            <a:ext cx="5225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Jeżeli do tej pory wszystko płynnie się udało, posiadamy teraz w pełni sprawny serwer Minecraft’a. Wystarczy uruchomić maszynę, otworzyć nową sesję w konsoli i wpisać “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./run.sh “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Moglibyśmy również zainstalować środowisko graficzne, chociaż w przypadku serwerów nie ułatwia to nam szczególnie pracy.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Najciekawszą możliwością, którą daje nam Linux jest tworzenie własnych aplikacji opartych o systemowe biblioteki. Jednym z założonych projektów stypendialnych jest właśnie taki program - narzędzie do redukcji szumów w zdjęciach. Tego rodzaju projekty najczęściej przechowujemy w chmurze - w portalach takich jak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Aby zarządzać, a w naszym przypadku skopiować repozytorium ( projekt ) wykorzystamy narzędzia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4">
            <a:alphaModFix/>
          </a:blip>
          <a:srcRect b="10434" l="0" r="0" t="0"/>
          <a:stretch/>
        </p:blipFill>
        <p:spPr>
          <a:xfrm>
            <a:off x="360825" y="3019825"/>
            <a:ext cx="2364150" cy="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25" y="4190200"/>
            <a:ext cx="4578125" cy="1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276025" y="3510800"/>
            <a:ext cx="552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Tego rodzaju projekty z reguły zawsze potrzebują jakiejś biblioteki, czyli zbioru innych programów, do poprawnego działania. W tym przypadku jest to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Magick++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, która służy do manipulacji obrazów. </a:t>
            </a:r>
            <a:endParaRPr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6247" y="1540525"/>
            <a:ext cx="3330000" cy="9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5666250" y="119000"/>
            <a:ext cx="331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Ostatnim krokiem jest skompilowanie samego programu. Najczęściej spotkamy się z plikiem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Makefile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który zawiera gotowe skrypty na zainstalowanie programu. Pliki wykonywalne w Linux’ie nie mają rozszerzenia, więc gotowy program możemy uruchomić wpisując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./bin/szumovski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3250" y="2627350"/>
            <a:ext cx="3841551" cy="11279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/>
        </p:nvSpPr>
        <p:spPr>
          <a:xfrm>
            <a:off x="5765425" y="2849650"/>
            <a:ext cx="3173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Teraz skopiujemy plik do folderu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usr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/local/bin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zawierającej inne aplikacje.</a:t>
            </a:r>
            <a:endParaRPr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W ten sposób możemy uruchomić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szumovski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z jakiejkolwiek ścieżki. || Każda aplikacja przyjmuje argumenty ( opcje ) w postaci np.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“ -i </a:t>
            </a:r>
            <a:r>
              <a:rPr i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sciezka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--sila </a:t>
            </a:r>
            <a:r>
              <a:rPr i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liczba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. Dodatkowo możemy je sprawdzić wpisując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“ -h “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albo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“ </a:t>
            </a:r>
            <a:r>
              <a:rPr b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--help “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i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W tej chwili wystarczy wpisać komendę i </a:t>
            </a:r>
            <a:r>
              <a:rPr i="1"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voilà!</a:t>
            </a:r>
            <a:endParaRPr b="1" i="1"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5063" y="4680075"/>
            <a:ext cx="3417925" cy="1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/>
        </p:nvSpPr>
        <p:spPr>
          <a:xfrm>
            <a:off x="224775" y="138850"/>
            <a:ext cx="430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Jak widać parędziesiąt linijek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C++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czasem dobrze popłaca.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00" y="585100"/>
            <a:ext cx="3973300" cy="39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/>
        </p:nvSpPr>
        <p:spPr>
          <a:xfrm>
            <a:off x="4935650" y="1957075"/>
            <a:ext cx="383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Dziękuję za uwagę!</a:t>
            </a:r>
            <a:endParaRPr b="1" sz="3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type="ctrTitle"/>
          </p:nvPr>
        </p:nvSpPr>
        <p:spPr>
          <a:xfrm>
            <a:off x="147150" y="157375"/>
            <a:ext cx="76881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Bibliografia</a:t>
            </a:r>
            <a:endParaRPr/>
          </a:p>
        </p:txBody>
      </p:sp>
      <p:sp>
        <p:nvSpPr>
          <p:cNvPr id="297" name="Google Shape;297;p31"/>
          <p:cNvSpPr txBox="1"/>
          <p:nvPr/>
        </p:nvSpPr>
        <p:spPr>
          <a:xfrm>
            <a:off x="236475" y="889225"/>
            <a:ext cx="346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AutoNum type="arabicPeriod"/>
            </a:pP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pl.wikipedia.org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AutoNum type="arabicPeriod"/>
            </a:pP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metoda prób i błędów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AutoNum type="arabicPeriod"/>
            </a:pP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wiedza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AutoNum type="arabicPeriod"/>
            </a:pP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opensuse.org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ctrTitle"/>
          </p:nvPr>
        </p:nvSpPr>
        <p:spPr>
          <a:xfrm>
            <a:off x="391100" y="290950"/>
            <a:ext cx="82305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 to właściwie jest ten </a:t>
            </a:r>
            <a:r>
              <a:rPr lang="en-GB"/>
              <a:t>Linux</a:t>
            </a:r>
            <a:r>
              <a:rPr lang="en-GB"/>
              <a:t>?</a:t>
            </a:r>
            <a:endParaRPr/>
          </a:p>
        </p:txBody>
      </p:sp>
      <p:sp>
        <p:nvSpPr>
          <p:cNvPr id="167" name="Google Shape;167;p19"/>
          <p:cNvSpPr txBox="1"/>
          <p:nvPr>
            <p:ph idx="1" type="subTitle"/>
          </p:nvPr>
        </p:nvSpPr>
        <p:spPr>
          <a:xfrm>
            <a:off x="391100" y="1119550"/>
            <a:ext cx="3769200" cy="1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o nie tylko żargon dla hipsterów, ale również określenie na rodzinę systemów operacyjnych posiadających to samo jądro, czyli właśnie Linux.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Jądro pełni najważniejszą rolę, czyli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zespolenie sprzętu z procesami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systemowymi, co umożliwia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działanie aplikacji.</a:t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375" y="2164150"/>
            <a:ext cx="5597150" cy="26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4508400" y="1119550"/>
            <a:ext cx="407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Mówiąc o Linuksie, najczęściej myślimy o projekcie tzw. GNU + Linux, czyli jądrem, biblioteką C i podstawowymi narzędziami z dawnego UNIX-a.</a:t>
            </a:r>
            <a:endParaRPr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ctrTitle"/>
          </p:nvPr>
        </p:nvSpPr>
        <p:spPr>
          <a:xfrm>
            <a:off x="221575" y="149925"/>
            <a:ext cx="76881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Wybieranie dystrybucji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250" y="2300350"/>
            <a:ext cx="391925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5022250" y="1073375"/>
            <a:ext cx="3279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Poniżej ukazany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jest </a:t>
            </a:r>
            <a:r>
              <a:rPr b="1"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Oracle Linux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czyli wersja </a:t>
            </a:r>
            <a:r>
              <a:rPr b="1"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CentOS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Jak widać procesor bardzo 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intensywnie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wykorzystuje dwa rdzenie 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procesora, aby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w kółko cout-ować jakiś tekst.</a:t>
            </a:r>
            <a:endParaRPr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1995588" y="1073375"/>
            <a:ext cx="29961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 przestrzeni serwerów używa się najczęściej czegoś opartego na: </a:t>
            </a:r>
            <a:r>
              <a:rPr b="1"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Debian</a:t>
            </a:r>
            <a:r>
              <a:rPr b="1"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— Ubuntu</a:t>
            </a:r>
            <a:r>
              <a:rPr b="1"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albo </a:t>
            </a:r>
            <a:r>
              <a:rPr b="1"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Hat Linux</a:t>
            </a:r>
            <a:r>
              <a:rPr b="1"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— Cent</a:t>
            </a:r>
            <a:r>
              <a:rPr b="1"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Większość takich systemu do jądra dodaje narzędzia </a:t>
            </a:r>
            <a:r>
              <a:rPr b="1"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GNU, 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czyli podstawowe aplikacje. Różnią się więc zawartymi programami i sposobem instalowania programów. </a:t>
            </a:r>
            <a:r>
              <a:rPr b="1"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Ubuntu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jest 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teoretycznie</a:t>
            </a: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najpopularniejszą z nich. Przez to jest również bardzo niestabilna próbując zaimplementować wszystkie możliwe funkcje i niepotrzebne śmieci.</a:t>
            </a:r>
            <a:endParaRPr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112975" y="1073375"/>
            <a:ext cx="19185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Klasycznym ogniwem do rozpoczynania głupich dyskusji na forach jest to, jakiej kto używa dystrybucji, czyli unikatowej edycji Linuksa z odpowiednimi programami.</a:t>
            </a:r>
            <a:endParaRPr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ctrTitle"/>
          </p:nvPr>
        </p:nvSpPr>
        <p:spPr>
          <a:xfrm>
            <a:off x="6483400" y="-86175"/>
            <a:ext cx="76881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Instalacja</a:t>
            </a:r>
            <a:endParaRPr/>
          </a:p>
        </p:txBody>
      </p:sp>
      <p:sp>
        <p:nvSpPr>
          <p:cNvPr id="184" name="Google Shape;184;p21"/>
          <p:cNvSpPr txBox="1"/>
          <p:nvPr>
            <p:ph idx="1" type="subTitle"/>
          </p:nvPr>
        </p:nvSpPr>
        <p:spPr>
          <a:xfrm>
            <a:off x="170300" y="145975"/>
            <a:ext cx="3769200" cy="27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Właściwie wszystkie </a:t>
            </a:r>
            <a:r>
              <a:rPr b="1" lang="en-GB"/>
              <a:t>dystrybucje</a:t>
            </a:r>
            <a:r>
              <a:rPr lang="en-GB"/>
              <a:t> </a:t>
            </a:r>
            <a:r>
              <a:rPr lang="en-GB"/>
              <a:t>instaluje się w podobny sposób. Po sformatowaniu dysku, wybraniu języka, czasu i lokalizacji system kopiuje wszystko do pamięci a na koniec instaluje </a:t>
            </a:r>
            <a:r>
              <a:rPr b="1" lang="en-GB"/>
              <a:t>bootloader</a:t>
            </a:r>
            <a:r>
              <a:rPr lang="en-GB"/>
              <a:t>, czyli program, który ładuje inne potrzebne elementy. Przykładowo zainstalujemy </a:t>
            </a:r>
            <a:r>
              <a:rPr b="1" lang="en-GB"/>
              <a:t>openSUSE</a:t>
            </a:r>
            <a:r>
              <a:rPr lang="en-GB"/>
              <a:t>, opartego na Slackware - pierwszej poważnej dystrybucji Linuksa. Plik instalacyjny pobieramy ze strony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https://get.opensuse.org/tumbleweed</a:t>
            </a:r>
            <a:r>
              <a:rPr lang="en-GB">
                <a:solidFill>
                  <a:srgbClr val="999999"/>
                </a:solidFill>
              </a:rPr>
              <a:t>.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wszystkiego wykorzystamy VirtualBox’a.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8150" y="524950"/>
            <a:ext cx="2241975" cy="19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6184350" y="578013"/>
            <a:ext cx="215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Tworzymy maszynę, a potem  dysk, na przykład o dynamicznej wielkości 20GB.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Na koniec ładujemy wcześniej pobrany plik .ISO.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000" y="1724200"/>
            <a:ext cx="1802500" cy="1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3712250" y="475333"/>
            <a:ext cx="76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725" y="2418800"/>
            <a:ext cx="2102425" cy="14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5987455" y="1724208"/>
            <a:ext cx="76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2465828" y="2571200"/>
            <a:ext cx="362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Większość opcji w menu możemy bezpośrednio pominąć. Oczywiście istotne jest wybranie odpowiedniego pakietu oprogramowania. Korzystamy z maszyny wirtualnej, więc nie musimy się martwić o partycjonowaniu dysku.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300" y="3937794"/>
            <a:ext cx="2678100" cy="107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8">
            <a:alphaModFix/>
          </a:blip>
          <a:srcRect b="0" l="4725" r="2613" t="63072"/>
          <a:stretch/>
        </p:blipFill>
        <p:spPr>
          <a:xfrm>
            <a:off x="3101275" y="3937800"/>
            <a:ext cx="2487475" cy="10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5728300" y="4057400"/>
            <a:ext cx="32430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Ważnym krokiem w instalacji jest również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kliknięcie przycisku rozpoczynającego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instalację.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ctrTitle"/>
          </p:nvPr>
        </p:nvSpPr>
        <p:spPr>
          <a:xfrm>
            <a:off x="137075" y="170950"/>
            <a:ext cx="76881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teraz co?</a:t>
            </a:r>
            <a:endParaRPr/>
          </a:p>
        </p:txBody>
      </p:sp>
      <p:sp>
        <p:nvSpPr>
          <p:cNvPr id="200" name="Google Shape;200;p22"/>
          <p:cNvSpPr txBox="1"/>
          <p:nvPr>
            <p:ph idx="1" type="subTitle"/>
          </p:nvPr>
        </p:nvSpPr>
        <p:spPr>
          <a:xfrm>
            <a:off x="175100" y="886575"/>
            <a:ext cx="37692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Jeżeli kliknięcie przycisku ‘zainstaluj’ poszło pomyślnie, możemy zrestartować maszynę wirtualną i przejść do powłoki, czyli zwykłego wiersza poleceń. Istnieją dystrybucje typowo </a:t>
            </a:r>
            <a:r>
              <a:rPr lang="en-GB"/>
              <a:t>serwerowe, które</a:t>
            </a:r>
            <a:r>
              <a:rPr lang="en-GB"/>
              <a:t> dają nam więcej możliwości administracji graficznej, bynajmniej nasz </a:t>
            </a:r>
            <a:r>
              <a:rPr b="1" lang="en-GB"/>
              <a:t>openSUSE</a:t>
            </a:r>
            <a:r>
              <a:rPr lang="en-GB"/>
              <a:t>, ale stosując takie podejście nie nauczymy się zbyt wiele o Linux’ie. Rozwiązywanie problemów związanych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 programami albo sterownikami zazwyczaj sprowadza się do ręcznego edytowania rzeczy w terminalu!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525" y="204175"/>
            <a:ext cx="4987050" cy="4254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272600" y="3480775"/>
            <a:ext cx="3462300" cy="11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Każda dystrybucja daje nam inny sposób na instalowanie programów. W naszym przypadku jest to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zypper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Przykładowo możemy ściągnąć alternatywną powłokę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- jest kolorowa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 podpowiada nam wiele rzeczy po drodze.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ctrTitle"/>
          </p:nvPr>
        </p:nvSpPr>
        <p:spPr>
          <a:xfrm>
            <a:off x="130425" y="61525"/>
            <a:ext cx="76881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teraz co? - </a:t>
            </a:r>
            <a:r>
              <a:rPr lang="en-GB"/>
              <a:t>część</a:t>
            </a:r>
            <a:r>
              <a:rPr lang="en-GB"/>
              <a:t> 2.</a:t>
            </a: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245875" y="827575"/>
            <a:ext cx="3615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Warto pamiętać, że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fish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nie jest prawdziwym zamiennikiem dla domyślnej powłoki (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bash)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bo nie jest do końca kompatybilny z obecnymi standardami. Jednak znacznie ułatwia pracę przy Linuksie i nie musimy go nadmiernie konfigurować, aby z niego korzystać. Nie zależnie od tego, co mamy, warto znać podstawowe komendy i własności powłoki. </a:t>
            </a:r>
            <a:endParaRPr b="1"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6432842" y="432650"/>
            <a:ext cx="2545200" cy="464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cd –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zmiana folderu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mv –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przemieszczanie pliku lub folderu w inne miejsce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 –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kopiowanie pliku gdzieś indziej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usuwanie pliku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ls –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wyświetlenie zawartości folderu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sudo –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uruchamianie programu jako administrator, jeśli znamy do niego hasło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mkdir –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tworzenie nowego folderu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sync –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synchronizowanie zawartości folderów ( </a:t>
            </a: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cp -r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na sterydach )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grep –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wyszukiwanie słow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ind –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rekursywne znajdywanie plików w danym folderze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. “ -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obecny folder	</a:t>
            </a: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./</a:t>
            </a:r>
            <a:endParaRPr b="1"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.. “ -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folder nadrzędny </a:t>
            </a: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../../home</a:t>
            </a:r>
            <a:endParaRPr b="1"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/ “ -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magiczny dzielnik między folderami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| “ -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przekazanie strumienia do innego programu	</a:t>
            </a: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find ./ | grep lorem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&gt; “ -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nadpisanie pliku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&gt;&gt; “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dodać do pliku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&amp;&amp; ” -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wykonanie kolejnej czynności, tylko wtedy, gdy poprzednia pomyślnie się zakończyła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; ” -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wykonanie kolejnej czynności na pałę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* “ - </a:t>
            </a:r>
            <a:r>
              <a:rPr lang="en-GB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wszystkie rzeczy zawarte w danej rzeczy ( rozwiązanie mało praktyczne )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166925" y="966325"/>
            <a:ext cx="2229600" cy="39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Właściwie wszystko w Linuksie jak i innych systemach podobnych do UNIX’a jest traktowane jako plik: skrypty, konfiguracje systemowe, a nawet pliki! Przebywając w wierszu poleceń właściwie wszystko jest traktowane jako </a:t>
            </a:r>
            <a:r>
              <a:rPr b="1" lang="en-GB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strumień</a:t>
            </a:r>
            <a:r>
              <a:rPr lang="en-GB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( stdio i stdout, podobne do słynnego </a:t>
            </a:r>
            <a:r>
              <a:rPr b="1" lang="en-GB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iostream</a:t>
            </a:r>
            <a:r>
              <a:rPr lang="en-GB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). Kiedy przesyłamy aplikacji jakiś plik, tak naprawdę przesyłamy jego zawartość jako ciąg tekstu. Każdy program przyjmuje argumenty: np. </a:t>
            </a:r>
            <a:r>
              <a:rPr b="1" lang="en-GB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rm -r,  ls -la</a:t>
            </a:r>
            <a:r>
              <a:rPr lang="en-GB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Opcja </a:t>
            </a:r>
            <a:r>
              <a:rPr b="1" lang="en-GB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-h</a:t>
            </a:r>
            <a:r>
              <a:rPr lang="en-GB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albo </a:t>
            </a:r>
            <a:r>
              <a:rPr b="1" lang="en-GB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--help </a:t>
            </a:r>
            <a:r>
              <a:rPr lang="en-GB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wyświetla komunikat pomocny - daje nam informacje o autorze i jak korzystać z aplikacji. Niestety to rozwiązanie zakłada umiejętność czytania ze zrozumieniem po angielsku.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75" y="2519100"/>
            <a:ext cx="3935111" cy="22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359853" y="124434"/>
            <a:ext cx="24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Ściąga hieroglifów Linuksowych: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ctrTitle"/>
          </p:nvPr>
        </p:nvSpPr>
        <p:spPr>
          <a:xfrm>
            <a:off x="0" y="0"/>
            <a:ext cx="76881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Podstawy podstaw: serwery</a:t>
            </a:r>
            <a:endParaRPr/>
          </a:p>
        </p:txBody>
      </p:sp>
      <p:sp>
        <p:nvSpPr>
          <p:cNvPr id="218" name="Google Shape;218;p24"/>
          <p:cNvSpPr txBox="1"/>
          <p:nvPr/>
        </p:nvSpPr>
        <p:spPr>
          <a:xfrm>
            <a:off x="0" y="718875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0" y="718875"/>
            <a:ext cx="4299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Spora część dzisiejsze infrastruktury w sieci opiera się na </a:t>
            </a:r>
            <a:r>
              <a:rPr lang="en-GB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programie </a:t>
            </a:r>
            <a:r>
              <a:rPr b="1" lang="en-GB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NGINX</a:t>
            </a:r>
            <a:r>
              <a:rPr lang="en-GB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Tak jak wiele rzeczy w IT jest on wspierany przez firmę i rozwijany jako projekt z otwartym źródłem. Ma on poważne zastosowania takie jak: serwer plików, serwer proxy, system zarządzania obciążeniem, szyfrowanie połączeń i tym podobne. Oczywiście to wszystko jest przydatne, ale więcej można się nauczyć tworząc coś prostszego </a:t>
            </a:r>
            <a:r>
              <a:rPr lang="en-GB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- na przykład </a:t>
            </a:r>
            <a:r>
              <a:rPr lang="en-GB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serwer do gry</a:t>
            </a:r>
            <a:r>
              <a:rPr lang="en-GB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Minecraft.</a:t>
            </a:r>
            <a:r>
              <a:rPr lang="en-GB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NGINX może jednak przydać się jeżeli chcielibyśmy podpiąć do </a:t>
            </a:r>
            <a:r>
              <a:rPr lang="en-GB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niego jakąś domenę.</a:t>
            </a:r>
            <a:endParaRPr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24"/>
          <p:cNvPicPr preferRelativeResize="0"/>
          <p:nvPr/>
        </p:nvPicPr>
        <p:blipFill rotWithShape="1">
          <a:blip r:embed="rId3">
            <a:alphaModFix/>
          </a:blip>
          <a:srcRect b="0" l="373" r="1327" t="0"/>
          <a:stretch/>
        </p:blipFill>
        <p:spPr>
          <a:xfrm>
            <a:off x="4167600" y="778600"/>
            <a:ext cx="2618150" cy="6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4167600" y="1440550"/>
            <a:ext cx="4667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Najpierw możemy użyć przydatnej komendy: </a:t>
            </a:r>
            <a:r>
              <a:rPr b="1"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chsh -s /usr/bin/fish “</a:t>
            </a:r>
            <a:r>
              <a:rPr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po to, aby zmienić domyślną powłokę z </a:t>
            </a:r>
            <a:r>
              <a:rPr b="1"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bash</a:t>
            </a:r>
            <a:r>
              <a:rPr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na </a:t>
            </a:r>
            <a:r>
              <a:rPr b="1"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fish</a:t>
            </a:r>
            <a:r>
              <a:rPr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Potem ustawiamy hasło dla najważniejszego konta (</a:t>
            </a:r>
            <a:r>
              <a:rPr b="1"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root</a:t>
            </a:r>
            <a:r>
              <a:rPr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). Przez to możemy wywołać komendę </a:t>
            </a:r>
            <a:r>
              <a:rPr b="1"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sudo </a:t>
            </a:r>
            <a:r>
              <a:rPr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- która sama w sobie wykonuje inne komendy jako administrator. </a:t>
            </a:r>
            <a:r>
              <a:rPr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Teraz możemy wpisać magiczną komendę </a:t>
            </a:r>
            <a:r>
              <a:rPr b="1"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zypper in nginx “</a:t>
            </a:r>
            <a:r>
              <a:rPr lang="en-GB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Po zaakceptowaniu warunków nieświadczenia usług program pokazuje postęp w instalacji.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850" y="778600"/>
            <a:ext cx="2088778" cy="6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4228550" y="2443350"/>
            <a:ext cx="4299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Zanim pójdziemy zdawać certyfikaty na inżyniera sieciowego w CISCO, warto umieć ustawić podstawowy serwer. </a:t>
            </a:r>
            <a:r>
              <a:rPr b="1" lang="en-GB" sz="1100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systemctl</a:t>
            </a:r>
            <a:r>
              <a:rPr lang="en-GB" sz="1100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jest narzędziem, które służy do zarządzania programów pracujących w tle. Bardziej specyficznie jest to interfejs menedżera systemu </a:t>
            </a:r>
            <a:r>
              <a:rPr b="1" lang="en-GB" sz="1100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systemd</a:t>
            </a:r>
            <a:r>
              <a:rPr lang="en-GB" sz="1100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który znajdziemy w większości pełnych dystrybucji. Minimalistyczne wersje Linuksa, które np. </a:t>
            </a:r>
            <a:r>
              <a:rPr lang="en-GB" sz="1100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GB" sz="1100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racują na routerach posiadają “mniej zaśmiecone” (bardziej kompaktowe) menedżery takie jak </a:t>
            </a:r>
            <a:r>
              <a:rPr b="1" lang="en-GB" sz="1100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runit</a:t>
            </a:r>
            <a:r>
              <a:rPr lang="en-GB" sz="1100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albo </a:t>
            </a:r>
            <a:r>
              <a:rPr b="1" lang="en-GB" sz="1100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OpenRC</a:t>
            </a:r>
            <a:r>
              <a:rPr lang="en-GB" sz="1100">
                <a:solidFill>
                  <a:schemeClr val="accent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chemeClr val="accent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ctrTitle"/>
          </p:nvPr>
        </p:nvSpPr>
        <p:spPr>
          <a:xfrm>
            <a:off x="80200" y="68075"/>
            <a:ext cx="54807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Serwery cz. 2 - plan i teoria</a:t>
            </a:r>
            <a:endParaRPr b="0" sz="2400"/>
          </a:p>
        </p:txBody>
      </p:sp>
      <p:sp>
        <p:nvSpPr>
          <p:cNvPr id="229" name="Google Shape;229;p25"/>
          <p:cNvSpPr txBox="1"/>
          <p:nvPr/>
        </p:nvSpPr>
        <p:spPr>
          <a:xfrm>
            <a:off x="142050" y="560125"/>
            <a:ext cx="3721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 następnym kroku zainstalujemy środowisko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Javy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(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C++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na drożdżach ) i serwer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Minecraft’a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Jeżeli posiadalibyśmy domenę, moglibyśmy ją podpiąć pod serwer proxy ( np. NGINX ). Większość z tego zrobimy ręcznie, bo jak się okazuję, “gotowe” rozwiązania nie zawsze są adekwatne do 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naszych potrzeb, a często bezużyteczne i frustrujące ( czyt. Docker albo Snap ). Przy okazji nauczymy sięobsługi archiwów i instalacji usług. W naszej architekturze sieci możemy zamienić Minecraft’a na właściwie jakikolwiek program który obsługuje protokoły TCP albo UDP (bardziej wysublimowaną wersję poprzednika), a niezmienna konfiguracja NGINX’a umożliwi nam dodanie domeny i przekierowań.</a:t>
            </a:r>
            <a:endParaRPr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4012725" y="444000"/>
            <a:ext cx="3215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Wszystkie systemy oparte na UNIX’ie mają podobną hierarchię plików i folderów.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/ “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jest punktem podstawowym dla systemu.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/home “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zawiera folder dla każdego użytkownika w systemie,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/var “ 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dzienniki dla programów (np. błędy przez nie napotkane),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/bin /lib /sbin “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ważne programy i biblioteki systemowe,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/usr/(share, lib, local) “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głównie biblioteki i bardziej skomplikowane programy.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Tradycyjnie projekty stworzone przez użytkownika, takie jak skrypty do serwerów umieszcza się w folderze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/srv “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chociaż nie ma to znaczenia z punktu widzenia systemu.</a:t>
            </a:r>
            <a:endParaRPr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ctrTitle"/>
          </p:nvPr>
        </p:nvSpPr>
        <p:spPr>
          <a:xfrm>
            <a:off x="117375" y="90400"/>
            <a:ext cx="47364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K</a:t>
            </a:r>
            <a:r>
              <a:rPr lang="en-GB" sz="2400"/>
              <a:t>onfiguracja sieci</a:t>
            </a:r>
            <a:endParaRPr sz="2400"/>
          </a:p>
        </p:txBody>
      </p:sp>
      <p:sp>
        <p:nvSpPr>
          <p:cNvPr id="236" name="Google Shape;236;p26"/>
          <p:cNvSpPr txBox="1"/>
          <p:nvPr/>
        </p:nvSpPr>
        <p:spPr>
          <a:xfrm>
            <a:off x="156325" y="5974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Najistotniejszym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krokiem jest skonfigurowanie sieci. VirtualBox domyślnie ustawia maszyny w sieci NAT, analogicznej do routera - tylko niektóre porty są aktywne. Najpierw przestawiamy sieć z NAT na adapter mostkowy (bridge), który umożliwia pełną kontrolę nad przepływem danych.</a:t>
            </a:r>
            <a:endParaRPr sz="1200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5" y="3627950"/>
            <a:ext cx="1962525" cy="9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825" y="3627950"/>
            <a:ext cx="1881078" cy="99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5">
            <a:alphaModFix/>
          </a:blip>
          <a:srcRect b="0" l="1257" r="1257" t="0"/>
          <a:stretch/>
        </p:blipFill>
        <p:spPr>
          <a:xfrm>
            <a:off x="290925" y="2571750"/>
            <a:ext cx="2935276" cy="9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3072000" y="733000"/>
            <a:ext cx="568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Równie ważne jest ustawienie zapory sieciowej (tak zwanego firewall’a). W przypadku serwerów ala RedHat albo naszym openSUSE jest to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firewall-cmd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Zapora pełni prostą funkcję - zezwala na łączenie się z tylko niektórymi portami, czyli magicznymi liczbami, które same w sobie nic nie znaczą. W przypadku Minecraft’a musimy wpisać nic nieznaczącą liczbę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25565.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Argumenty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--permanent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–zone=public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są uniwersalne do naszych celów.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6325" y="1997200"/>
            <a:ext cx="5433751" cy="2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/>
        </p:nvSpPr>
        <p:spPr>
          <a:xfrm>
            <a:off x="3372550" y="2301925"/>
            <a:ext cx="5217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Musimy też wiedzieć, jaki adres IP użyć w celu połączenia się z naszym serwerem.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Komenda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“ ip “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pokazuje 2 urządzenia: nr 1 odnosi się do wirtualnego adaptera o adresie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127.0.0.1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, do którego ma dostęp wyłącznie komputer. W naszym przypadku Linux jest podłączony do tylko jednej karty sieciowej emulowanej przez VirtualBox’a - ma ona adres </a:t>
            </a:r>
            <a:r>
              <a:rPr b="1"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192.168.1.***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Za pomocą tego IP będziemy mogli połączyć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 się z </a:t>
            </a:r>
            <a:endParaRPr sz="1200">
              <a:solidFill>
                <a:schemeClr val="accent1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serwerem z sieci prywatnej komputera, czyli </a:t>
            </a:r>
            <a:r>
              <a:rPr lang="en-GB" sz="1200">
                <a:solidFill>
                  <a:schemeClr val="accent1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wszystkich </a:t>
            </a:r>
            <a:r>
              <a:rPr lang="en-GB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komputerów w obrębie jednego routera.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3900" y="3892177"/>
            <a:ext cx="4980126" cy="111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